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76" r:id="rId4"/>
    <p:sldId id="277" r:id="rId5"/>
    <p:sldId id="325" r:id="rId6"/>
    <p:sldId id="326" r:id="rId7"/>
    <p:sldId id="257" r:id="rId8"/>
    <p:sldId id="258" r:id="rId9"/>
    <p:sldId id="259" r:id="rId10"/>
    <p:sldId id="260" r:id="rId11"/>
    <p:sldId id="261"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881"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EBF84-A36F-4F63-B59E-D0DECA7D559E}"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E8648-5D94-4DBB-B496-1C489ACC659B}" type="slidenum">
              <a:rPr lang="en-GB" smtClean="0"/>
              <a:t>‹#›</a:t>
            </a:fld>
            <a:endParaRPr lang="en-GB"/>
          </a:p>
        </p:txBody>
      </p:sp>
    </p:spTree>
    <p:extLst>
      <p:ext uri="{BB962C8B-B14F-4D97-AF65-F5344CB8AC3E}">
        <p14:creationId xmlns:p14="http://schemas.microsoft.com/office/powerpoint/2010/main" val="428382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a:t>
            </a:fld>
            <a:endParaRPr lang="en-GB"/>
          </a:p>
        </p:txBody>
      </p:sp>
    </p:spTree>
    <p:extLst>
      <p:ext uri="{BB962C8B-B14F-4D97-AF65-F5344CB8AC3E}">
        <p14:creationId xmlns:p14="http://schemas.microsoft.com/office/powerpoint/2010/main" val="354229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car (nitrogen dioxide, particulate)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dirty="0"/>
              <a:t>Electric cars not polluting.</a:t>
            </a:r>
          </a:p>
          <a:p>
            <a:endParaRPr lang="en-GB" dirty="0"/>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Diesel Cars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diesel combusts in air it creates small sooty particles.  The hot temperatures caused by the combustion causes nitrogen in the air to react with oxygen to form oxides of nitrogen (such as nitrogen dioxide).  As the car moves along the road it also causes fine particles to be emitted due to friction between the wheels and the road and disturbance of any dirt present. When the brakes are applied some fine particles are also emitted from the brakes. The combustion of the diesel also releases carbon dioxide.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Petrol cars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petrol combusts in air it forms less particles than diesel and burns at lower temperatures so creates less oxides of nitrogen. Petrol cars are usually less polluting than a similar size diesel car. As the car moves along the road it causes fine particles to be emitted due to friction between the wheels and the road and disturbance of any dirt present. When the brakes are applied some fine particles are also emitted from the brakes. The combustion of the petrol also releases carbon dioxide.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cars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cars don't burn fuels.  They have a battery that stores electric so they can travel around towns and cities without causing lots of air pollution from their exhaust pipes.  The electric that goes into the battery still has to be produced in a power station</a:t>
            </a: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so there could be some emissions to air outside cities and towns where power stations are located</a:t>
            </a: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cleanest electric vehicles are those which use 'green' energy produced from wind, solar and hydro-electric power stations. Like other vehicles electric cars still produce particulate matter due to friction between the wheels and the road and disturbance of any dirt present.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12</a:t>
            </a:fld>
            <a:endParaRPr lang="en-GB"/>
          </a:p>
        </p:txBody>
      </p:sp>
    </p:spTree>
    <p:extLst>
      <p:ext uri="{BB962C8B-B14F-4D97-AF65-F5344CB8AC3E}">
        <p14:creationId xmlns:p14="http://schemas.microsoft.com/office/powerpoint/2010/main" val="235701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Diesel bus - Polluting</a:t>
            </a:r>
          </a:p>
          <a:p>
            <a:r>
              <a:rPr lang="en-GB" dirty="0"/>
              <a:t>Electric Bus not polluting</a:t>
            </a:r>
          </a:p>
          <a:p>
            <a:endParaRPr lang="en-GB" dirty="0"/>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Diesel  Buses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Diesel buses have big powerful diesel engines.  When diesel combusts in air it creates small sooty particles.  The hot temperatures caused by the combustion also cause nitrogen in the air to react with oxygen to form oxides of nitrogen (such as nitrogen dioxide).  The combustion of the diesel also releases carbon dioxide.  As the bus moves along the road it also causes fine particles to be emitted due to friction between the wheels and the road and disturbance of any dirt present. When the brakes are applied some fine particles are also emitted from the brakes. As buses have much bigger engines than cars, they are usually more polluting but if a bus can replace 60 individual cars on the road it will create less pollution overall.  Less pollution is created if  people share the same transport. In Bradford only the newest cleanest lorries can travel in the Clean Air Zone for free.  Older polluting buses have to pay a charge to enter.  This is to encourage bus companies to get newer cleaner vehicles (like electric ones) or to clean up the ones they already have.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buses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buses don't burn fuels.  They have a battery that stores electric so they can travel around towns and cities without causing lots of air pollution from their exhaust pipes.  The electric that goes into the battery still has to be produced in a power station</a:t>
            </a: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so there could be some emissions to air outside cities and towns where power stations are located</a:t>
            </a: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cleanest electric buses are those which use 'green' energy produced from wind, solar and hydro-electric power stations. Like other vehicles electric buses still produce particulate matter due to friction between the wheels and the road and disturbance of any dirt present.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13</a:t>
            </a:fld>
            <a:endParaRPr lang="en-GB"/>
          </a:p>
        </p:txBody>
      </p:sp>
    </p:spTree>
    <p:extLst>
      <p:ext uri="{BB962C8B-B14F-4D97-AF65-F5344CB8AC3E}">
        <p14:creationId xmlns:p14="http://schemas.microsoft.com/office/powerpoint/2010/main" val="59406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Electric Wagon not Polluting</a:t>
            </a:r>
          </a:p>
        </p:txBody>
      </p:sp>
      <p:sp>
        <p:nvSpPr>
          <p:cNvPr id="4" name="Slide Number Placeholder 3"/>
          <p:cNvSpPr>
            <a:spLocks noGrp="1"/>
          </p:cNvSpPr>
          <p:nvPr>
            <p:ph type="sldNum" sz="quarter" idx="5"/>
          </p:nvPr>
        </p:nvSpPr>
        <p:spPr/>
        <p:txBody>
          <a:bodyPr/>
          <a:lstStyle/>
          <a:p>
            <a:fld id="{A87E8648-5D94-4DBB-B496-1C489ACC659B}" type="slidenum">
              <a:rPr lang="en-GB" smtClean="0"/>
              <a:t>14</a:t>
            </a:fld>
            <a:endParaRPr lang="en-GB"/>
          </a:p>
        </p:txBody>
      </p:sp>
    </p:spTree>
    <p:extLst>
      <p:ext uri="{BB962C8B-B14F-4D97-AF65-F5344CB8AC3E}">
        <p14:creationId xmlns:p14="http://schemas.microsoft.com/office/powerpoint/2010/main" val="356242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lorry (nitrogen dioxide, particulate)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Lorries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Lorries have big powerful diesel engines.  When diesel combusts in air it creates small sooty particles.  The hot temperatures caused by the combustion also cause nitrogen in the air to react with oxygen to form oxides of nitrogen (such as nitrogen dioxide).  The combustion of the diesel also releases carbon dioxide.  As the lorry moves along the road it also causes fine particles to be emitted due to friction between the wheels and the road and disturbance of any dirt present. When the brakes are applied some fine particles are also emitted from the brakes. As lorries have much bigger engines than cars, they are usually more polluting.  In Bradford only the newest cleanest lorries can travel in the Clean Air Zone for free.  Older polluting lorries have to pay a charge to enter.  This is to encourage people to get newer cleaner vehicles or to clean up the ones they already have.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15</a:t>
            </a:fld>
            <a:endParaRPr lang="en-GB"/>
          </a:p>
        </p:txBody>
      </p:sp>
    </p:spTree>
    <p:extLst>
      <p:ext uri="{BB962C8B-B14F-4D97-AF65-F5344CB8AC3E}">
        <p14:creationId xmlns:p14="http://schemas.microsoft.com/office/powerpoint/2010/main" val="183436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power station (nitrogen dioxide, particulate, sulphur dioxide)</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16</a:t>
            </a:fld>
            <a:endParaRPr lang="en-GB"/>
          </a:p>
        </p:txBody>
      </p:sp>
    </p:spTree>
    <p:extLst>
      <p:ext uri="{BB962C8B-B14F-4D97-AF65-F5344CB8AC3E}">
        <p14:creationId xmlns:p14="http://schemas.microsoft.com/office/powerpoint/2010/main" val="120652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rPr>
              <a:t>wind turbine(not polluting)</a:t>
            </a:r>
            <a:endParaRPr lang="en-GB" sz="12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17</a:t>
            </a:fld>
            <a:endParaRPr lang="en-GB"/>
          </a:p>
        </p:txBody>
      </p:sp>
    </p:spTree>
    <p:extLst>
      <p:ext uri="{BB962C8B-B14F-4D97-AF65-F5344CB8AC3E}">
        <p14:creationId xmlns:p14="http://schemas.microsoft.com/office/powerpoint/2010/main" val="22811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rPr>
              <a:t>firework (</a:t>
            </a:r>
            <a:r>
              <a:rPr lang="en-GB" sz="12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particualte</a:t>
            </a:r>
            <a:r>
              <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rPr>
              <a:t>, sulphur dioxide, nitrogen </a:t>
            </a:r>
            <a:r>
              <a:rPr lang="en-GB" sz="12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dioixde</a:t>
            </a:r>
            <a:r>
              <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Fireworks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Fireworks contain lots of different chemicals that create pretty colours when they burn.  When fireworks burn they release harmful gases like sulphur dioxide and nitrogen dioxide and create lots of fine particles.  Air pollution levels in Bradford are much worse when people use fireworks to celebrate events.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18</a:t>
            </a:fld>
            <a:endParaRPr lang="en-GB"/>
          </a:p>
        </p:txBody>
      </p:sp>
    </p:spTree>
    <p:extLst>
      <p:ext uri="{BB962C8B-B14F-4D97-AF65-F5344CB8AC3E}">
        <p14:creationId xmlns:p14="http://schemas.microsoft.com/office/powerpoint/2010/main" val="408207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Cigarette or  vape (particulate)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Cigarettes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a cigarette burns it creates small particles and other toxic gases that can get into your lungs and cause health problems such as cancer. The combustion of the cigarette  also releases carbon dioxide and quite often carbon monoxide  (which in high concentrations is poisonous).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19</a:t>
            </a:fld>
            <a:endParaRPr lang="en-GB"/>
          </a:p>
        </p:txBody>
      </p:sp>
    </p:spTree>
    <p:extLst>
      <p:ext uri="{BB962C8B-B14F-4D97-AF65-F5344CB8AC3E}">
        <p14:creationId xmlns:p14="http://schemas.microsoft.com/office/powerpoint/2010/main" val="230987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bonfire (</a:t>
            </a:r>
            <a:r>
              <a:rPr lang="en-GB"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particualte</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nitrogen dioxide)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Bonfires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Bonfires create lots of different air pollution depending on what is being burnt.  If the bonfire contains lots of wood it will create lots of particles and some sulphur dioxide.  The hot temperatures caused by the fire also make nitrogen in the air react with oxygen to form oxides of nitrogen, including nitrogen dioxide. Bonfires also release lots of carbon dioxide.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20</a:t>
            </a:fld>
            <a:endParaRPr lang="en-GB"/>
          </a:p>
        </p:txBody>
      </p:sp>
    </p:spTree>
    <p:extLst>
      <p:ext uri="{BB962C8B-B14F-4D97-AF65-F5344CB8AC3E}">
        <p14:creationId xmlns:p14="http://schemas.microsoft.com/office/powerpoint/2010/main" val="313096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wood burning stove (</a:t>
            </a:r>
            <a:r>
              <a:rPr lang="en-GB"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particualte</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nitrogen </a:t>
            </a:r>
            <a:r>
              <a:rPr lang="en-GB"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dioixde</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Wood burning stoves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Buring</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wood in a stove is a combustion process that creates particles and other gases like sulphur dioxide.  The hot temperatures also cause nitrogen dioxide in the air to react with oxygen to form oxides of nitrogen, such as nitrogen dioxide.  Burning wood also releases carbon dioxide. If you burn old wood that has been painted or treated with chemicals, you can get lots of other nasty chemicals being produced that end up in your home.  Wet wood will create lots of sooty particles and smoke. You should only ever burn clean dry wood on a wood burning stove and make sure you store wood in a dry place before using it.</a:t>
            </a:r>
          </a:p>
          <a:p>
            <a:pPr>
              <a:lnSpc>
                <a:spcPct val="107000"/>
              </a:lnSpc>
              <a:spcAft>
                <a:spcPts val="800"/>
              </a:spcAft>
            </a:pPr>
            <a:endPar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Coal fire place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Buring</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coal is a combustion process that creates particles and other gases like sulphur dioxide. The hot temperatures also cause nitrogen dioxide in the air to react with oxygen to form oxides of nitrogen, such as nitrogen dioxide.  Burning coal also releases carbon  dioxide. Some coals are not very good quality and cause lots of smoke.  It is better to use special smokeless fuels on a fire in your home.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21</a:t>
            </a:fld>
            <a:endParaRPr lang="en-GB"/>
          </a:p>
        </p:txBody>
      </p:sp>
    </p:spTree>
    <p:extLst>
      <p:ext uri="{BB962C8B-B14F-4D97-AF65-F5344CB8AC3E}">
        <p14:creationId xmlns:p14="http://schemas.microsoft.com/office/powerpoint/2010/main" val="199504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KEY MESSAGES ABOUT AIR POLLUTANTS TO GET ACROSS.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Some air pollutants have local impacts causing health problems.  For example, particles and nitrogen dioxide.  These are the main pollutants measured in Bradford.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Some air pollutants aren’t very harmful to health but contribute to global warming (this can have local impacts such as flooding) e.g. carbon dioxide and methane.  These are given out when fossil fuels or wood are burnt or when a natural material is digested or decomposes (rots).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Most combustion processes create some particulate matter and nitrogen dioxide.  The particulate matter comes from the incomplete combustion of the fuel, the nitrogen dioxide comes mainly from the combustion of the nitrogen and oxygen in the air caused by the hot temperatures when the fuel is burnt.  Combustion of fossil fuels and wood also causes carbon dioxide to be emitted.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Fuels like wood and coal contain sulphur which ends up being emitted as sulphur dioxide.  This can cause local health issues but also acid rain that damages buildings and plants.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Lots of particulate emissions arise from sources other than combustion.  For example, an electric car still produces particles due to contact with the road surface and braking.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2</a:t>
            </a:fld>
            <a:endParaRPr lang="en-GB"/>
          </a:p>
        </p:txBody>
      </p:sp>
    </p:spTree>
    <p:extLst>
      <p:ext uri="{BB962C8B-B14F-4D97-AF65-F5344CB8AC3E}">
        <p14:creationId xmlns:p14="http://schemas.microsoft.com/office/powerpoint/2010/main" val="273449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tractor ploughing a field (particulate)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Tractor ploughing a field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a field is ploughed lots of dust is created releasing particles into the atmosphere. Tractors also have big diesel engines. When diesel combusts in air it creates small sooty particles.  The hot temperatures caused by combustion also cause nitrogen in the air to react with oxygen to form oxides of nitrogen (such as nitrogen dioxide).  </a:t>
            </a:r>
            <a:r>
              <a:rPr lang="en-GB" sz="1800" kern="1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Buring</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diesel also creates carbon dioxide. As the tractor moves across the fields and roads, it also emits fine particles due to friction between the wheels and the road and disturbance of the soil.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22</a:t>
            </a:fld>
            <a:endParaRPr lang="en-GB"/>
          </a:p>
        </p:txBody>
      </p:sp>
    </p:spTree>
    <p:extLst>
      <p:ext uri="{BB962C8B-B14F-4D97-AF65-F5344CB8AC3E}">
        <p14:creationId xmlns:p14="http://schemas.microsoft.com/office/powerpoint/2010/main" val="2131034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Solar panel (not polluting)</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23</a:t>
            </a:fld>
            <a:endParaRPr lang="en-GB"/>
          </a:p>
        </p:txBody>
      </p:sp>
    </p:spTree>
    <p:extLst>
      <p:ext uri="{BB962C8B-B14F-4D97-AF65-F5344CB8AC3E}">
        <p14:creationId xmlns:p14="http://schemas.microsoft.com/office/powerpoint/2010/main" val="339084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Aptos" panose="020B0004020202020204" pitchFamily="34" charset="0"/>
              </a:rPr>
              <a:t>Can you categories the following pictures into what you think causes pollution, what you think doesn’t cause pollution and what you are unsure of.</a:t>
            </a:r>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5</a:t>
            </a:fld>
            <a:endParaRPr lang="en-GB"/>
          </a:p>
        </p:txBody>
      </p:sp>
    </p:spTree>
    <p:extLst>
      <p:ext uri="{BB962C8B-B14F-4D97-AF65-F5344CB8AC3E}">
        <p14:creationId xmlns:p14="http://schemas.microsoft.com/office/powerpoint/2010/main" val="401727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Landfill site (methane / particulate)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Landfill site (methane / particulate)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materials are brought to the landfill site and tipped in a lot of dusty material called particulate matter is released. As materials decay (rot) in the landfill site they produce methane gas and carbon dioxide.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6</a:t>
            </a:fld>
            <a:endParaRPr lang="en-GB"/>
          </a:p>
        </p:txBody>
      </p:sp>
    </p:spTree>
    <p:extLst>
      <p:ext uri="{BB962C8B-B14F-4D97-AF65-F5344CB8AC3E}">
        <p14:creationId xmlns:p14="http://schemas.microsoft.com/office/powerpoint/2010/main" val="48145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Cow (methane / ammonia)</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the cow digests (eats) food it creates methane gas. The cow then releases the gas as waste (trumps).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cows wee the urine in their wee reacts in the environment to make ammonia.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7</a:t>
            </a:fld>
            <a:endParaRPr lang="en-GB"/>
          </a:p>
        </p:txBody>
      </p:sp>
    </p:spTree>
    <p:extLst>
      <p:ext uri="{BB962C8B-B14F-4D97-AF65-F5344CB8AC3E}">
        <p14:creationId xmlns:p14="http://schemas.microsoft.com/office/powerpoint/2010/main" val="2494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Bird (not polluting)</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8</a:t>
            </a:fld>
            <a:endParaRPr lang="en-GB"/>
          </a:p>
        </p:txBody>
      </p:sp>
    </p:spTree>
    <p:extLst>
      <p:ext uri="{BB962C8B-B14F-4D97-AF65-F5344CB8AC3E}">
        <p14:creationId xmlns:p14="http://schemas.microsoft.com/office/powerpoint/2010/main" val="295439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Boiling kettle (with steam) (steam isn't a pollutant)</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9</a:t>
            </a:fld>
            <a:endParaRPr lang="en-GB"/>
          </a:p>
        </p:txBody>
      </p:sp>
    </p:spTree>
    <p:extLst>
      <p:ext uri="{BB962C8B-B14F-4D97-AF65-F5344CB8AC3E}">
        <p14:creationId xmlns:p14="http://schemas.microsoft.com/office/powerpoint/2010/main" val="427855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Boat (with an engine) (nitrogen dioxide, particulate)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Boats usually have diesel engines. When diesel combusts in air it creates small sooty particles.  The hot temperatures caused by the combustion causes nitrogen in the air to react with oxygen to form oxides of nitrogen (such as nitrogen dioxide).  The combustion of the diesel also releases carbon dioxide.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10</a:t>
            </a:fld>
            <a:endParaRPr lang="en-GB"/>
          </a:p>
        </p:txBody>
      </p:sp>
    </p:spTree>
    <p:extLst>
      <p:ext uri="{BB962C8B-B14F-4D97-AF65-F5344CB8AC3E}">
        <p14:creationId xmlns:p14="http://schemas.microsoft.com/office/powerpoint/2010/main" val="353016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Train (nitrogen dioxide, particulate if diesel - electric trains not polluting)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diesel combusts in air it creates small sooty particles.  The hot temperatures caused by the combustion causes nitrogen in the air to react with oxygen to form oxides of nitrogen (such as nitrogen dioxide).  As the train moves along the railway line it also cause fine particles to be emitted due to friction between the wheels and the railway line and disturbance of any dirt present. The combustion of the diesel also releases carbon dioxide.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trains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Electric trains don't have an engine on board so don't cause pollution from burning diesel.  Like diesel trains they still cause emissions of small particles as they move along the rails due to friction and disturbance of any dirt present .  The electric to run the trains has to be produced in a power station and there may be some emissions to air produced at the power station in a different location.  Electric trains are the least emitting when they run on 'green' energy'-energy created from wind, solar or hydroelectric power.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Steam trains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Steam trains burn coal to create steam which powers the train.  Burning coal creates smoke particles and sulphur dioxide gas.  The hot combustion process also causes nitrogen in the air to react with oxygen to form oxides of nitrogen (such as nitrogen dioxide). Like other trains steam trains also emit small particles as they move along the rails due to friction and disturbance of dirt. The combustion of the coal also releases carbon dioxide.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7E8648-5D94-4DBB-B496-1C489ACC659B}" type="slidenum">
              <a:rPr lang="en-GB" smtClean="0"/>
              <a:t>11</a:t>
            </a:fld>
            <a:endParaRPr lang="en-GB"/>
          </a:p>
        </p:txBody>
      </p:sp>
    </p:spTree>
    <p:extLst>
      <p:ext uri="{BB962C8B-B14F-4D97-AF65-F5344CB8AC3E}">
        <p14:creationId xmlns:p14="http://schemas.microsoft.com/office/powerpoint/2010/main" val="297209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E294-C57B-3813-0E8F-1391B5095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771110-612C-52B6-2077-7A910C3C7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CA223E-0ADD-1347-35DC-2C5E810CB7BD}"/>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5" name="Footer Placeholder 4">
            <a:extLst>
              <a:ext uri="{FF2B5EF4-FFF2-40B4-BE49-F238E27FC236}">
                <a16:creationId xmlns:a16="http://schemas.microsoft.com/office/drawing/2014/main" id="{E8FC51E4-E3DE-B9D5-9CF5-56CF444B8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E1CC5-F979-6C58-9E45-DA404ED97473}"/>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17939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8563-C024-9857-8D3E-B26F314691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8625AA-3AB7-0A6B-AA0B-1CA161C3C1A5}"/>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4" name="Footer Placeholder 3">
            <a:extLst>
              <a:ext uri="{FF2B5EF4-FFF2-40B4-BE49-F238E27FC236}">
                <a16:creationId xmlns:a16="http://schemas.microsoft.com/office/drawing/2014/main" id="{7E9DB103-03E2-0063-49BC-C550009532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3E211D-7D5E-9950-9E23-ADFACFD8835F}"/>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24368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DB426-6437-4849-5C74-9BCDE4A29F2A}"/>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3" name="Footer Placeholder 2">
            <a:extLst>
              <a:ext uri="{FF2B5EF4-FFF2-40B4-BE49-F238E27FC236}">
                <a16:creationId xmlns:a16="http://schemas.microsoft.com/office/drawing/2014/main" id="{480F5E78-D08A-9E68-B195-7F4BF372BA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08DCA9-F8EA-A8AF-D770-711783CDB159}"/>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366448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34A7-3321-A7B3-80D0-32B83BA9B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FB0AEA-E81F-128C-29D7-B8CBEEF8C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7C1-D815-FD07-E046-5D6700654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7B338-2A14-6E77-1824-32D86DFBC0D0}"/>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6" name="Footer Placeholder 5">
            <a:extLst>
              <a:ext uri="{FF2B5EF4-FFF2-40B4-BE49-F238E27FC236}">
                <a16:creationId xmlns:a16="http://schemas.microsoft.com/office/drawing/2014/main" id="{3707B4C8-B256-6D4C-DC65-35862F784A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E068B1-79D7-7665-156E-AB8192766B11}"/>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134652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A89E-B9F4-411A-6A96-77D16DB15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38ED7E-C39D-CD8F-9696-84A2DFC88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FBDD8E-E6C9-F6B7-EE40-E9E98E3F4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CE58B-F83D-25DB-C72B-78CDD69AB253}"/>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6" name="Footer Placeholder 5">
            <a:extLst>
              <a:ext uri="{FF2B5EF4-FFF2-40B4-BE49-F238E27FC236}">
                <a16:creationId xmlns:a16="http://schemas.microsoft.com/office/drawing/2014/main" id="{536E2272-F7D7-7B04-92A7-D4A7E34CCA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76328C-3C05-35B1-2C2A-D1C3259CA946}"/>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183586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1539-88E7-6EFD-BD27-DBCB1EC602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801DB8-52F5-7936-A4DF-32A9352C1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5D2A00-4729-047B-AB35-A0F59BD22344}"/>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5" name="Footer Placeholder 4">
            <a:extLst>
              <a:ext uri="{FF2B5EF4-FFF2-40B4-BE49-F238E27FC236}">
                <a16:creationId xmlns:a16="http://schemas.microsoft.com/office/drawing/2014/main" id="{F37C47A5-247C-755B-BFDE-66D3E0769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93128-0C28-AE46-0E51-7272E8C72E62}"/>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3750445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A14B-738A-1D01-06D0-00B7D13068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36374E-9961-87DD-62A2-317C6E0402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91BC15-D716-0CFD-E8F7-0535EDC969CE}"/>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5" name="Footer Placeholder 4">
            <a:extLst>
              <a:ext uri="{FF2B5EF4-FFF2-40B4-BE49-F238E27FC236}">
                <a16:creationId xmlns:a16="http://schemas.microsoft.com/office/drawing/2014/main" id="{499EA4CE-C4E8-CC97-4BE8-E0A2E0618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E6149-99C0-BA98-51BE-EC504E425120}"/>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395059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86EF-0571-03A2-3CF7-B4AD0076B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A43AE8-BCB8-DAB9-EDDD-053AE07C6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6F3125-7374-86D3-4FA8-4D67CC525D3A}"/>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A710CC68-AF1D-B9C3-35AE-F9F85A8F2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A5CA2-F355-57FB-E7B8-A74E46A1517A}"/>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133058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CB92-248D-903A-D194-880AB2455D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F9EE0F-1E7D-5D30-7E36-2D12748F9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2EF0D-1017-8A32-115A-A51936BA6806}"/>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52E2D4D8-5DED-7C85-DE8C-25A237AEF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75B15-F65D-A9BF-6B71-D89040CE7076}"/>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14264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F2A6-AA02-0AEA-A407-913D9597C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ADA8D2-7996-0462-2924-2B6CAF1FF0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42D231-E91B-6462-8D3E-8E7E9894F99A}"/>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83753487-02FA-6436-C917-1DAAE5A933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73FE9-8EA4-57B1-C0F6-B03FDBB893E8}"/>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4164101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0740-F21A-61A3-C100-9175294EE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6885E-4445-7C32-7F1A-07E88931C5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F322A9-725A-128C-9A93-C76F27DD2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8D30B8-6EF6-A0BA-88D3-C2E77638320C}"/>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6" name="Footer Placeholder 5">
            <a:extLst>
              <a:ext uri="{FF2B5EF4-FFF2-40B4-BE49-F238E27FC236}">
                <a16:creationId xmlns:a16="http://schemas.microsoft.com/office/drawing/2014/main" id="{E2C218CE-71EB-7EC2-E12E-1A01CCC70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A0BAE-9F73-AA45-BE13-96613FE61456}"/>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299596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EA12AA-5124-46D9-A9B3-CB725345F9E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C8574-3979-48D4-9A9E-227813EC30BA}"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102180"/>
            <a:ext cx="12286445" cy="7960180"/>
          </a:xfrm>
          <a:prstGeom prst="rect">
            <a:avLst/>
          </a:prstGeom>
        </p:spPr>
      </p:pic>
    </p:spTree>
    <p:extLst>
      <p:ext uri="{BB962C8B-B14F-4D97-AF65-F5344CB8AC3E}">
        <p14:creationId xmlns:p14="http://schemas.microsoft.com/office/powerpoint/2010/main" val="731361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9EA6-0A2D-0966-09AB-7A34A63B2C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E7DF78-58D8-75A8-0217-A40936A04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1CDEFE-4D72-5E39-37C3-2DBA62155C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752F1-EC9C-82C8-249D-0527BA7C8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99F32-068D-8410-E7B3-B5BCFCE3C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EACBDC-ECC0-EC80-3DB0-D5D9B4CF868C}"/>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8" name="Footer Placeholder 7">
            <a:extLst>
              <a:ext uri="{FF2B5EF4-FFF2-40B4-BE49-F238E27FC236}">
                <a16:creationId xmlns:a16="http://schemas.microsoft.com/office/drawing/2014/main" id="{109F38B3-8312-05C4-A65B-754FBE4507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3CA1F6-82A3-C8F2-230A-4170E54B9015}"/>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172931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A790-66B7-75F3-727B-D8FBDD56A1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7AA602-36B5-024E-26F2-2B281070377B}"/>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4" name="Footer Placeholder 3">
            <a:extLst>
              <a:ext uri="{FF2B5EF4-FFF2-40B4-BE49-F238E27FC236}">
                <a16:creationId xmlns:a16="http://schemas.microsoft.com/office/drawing/2014/main" id="{59D87BF8-E126-CEA4-C515-D2822266E6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FF4239-4892-95A5-0592-3AF7F6036AAE}"/>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32158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EE8E-3A34-2637-9EAB-8E76AA0BBDF8}"/>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3" name="Footer Placeholder 2">
            <a:extLst>
              <a:ext uri="{FF2B5EF4-FFF2-40B4-BE49-F238E27FC236}">
                <a16:creationId xmlns:a16="http://schemas.microsoft.com/office/drawing/2014/main" id="{CC86446F-08A0-C155-8221-6BF5BAB279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B70195-58EA-385F-9192-465A63B5E0E9}"/>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3552395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897B-AAB4-BB6B-4555-69C653382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1B498D-C9E1-9BC9-C94B-9F3710D50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5DC4E5-99F8-6E42-92A5-B844A15AD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0D19F-9066-5571-E63C-30551328DB70}"/>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6" name="Footer Placeholder 5">
            <a:extLst>
              <a:ext uri="{FF2B5EF4-FFF2-40B4-BE49-F238E27FC236}">
                <a16:creationId xmlns:a16="http://schemas.microsoft.com/office/drawing/2014/main" id="{FBDAEC79-3519-F5B5-92AA-5B7CEEFC7A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AE2725-67B6-A73A-2A9C-2960C1A2A428}"/>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2531420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B15E-B446-20E4-98FA-15A9A6C46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153251-C55B-C02E-E966-7797BE67E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41466B-3AD5-6906-F7F6-7527FF247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D8412-1D7C-36DF-241D-7D28B3C66443}"/>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6" name="Footer Placeholder 5">
            <a:extLst>
              <a:ext uri="{FF2B5EF4-FFF2-40B4-BE49-F238E27FC236}">
                <a16:creationId xmlns:a16="http://schemas.microsoft.com/office/drawing/2014/main" id="{10B0AE5F-98B0-C8E0-0D75-02EEB5ED47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FD51-2A98-34A5-471E-7811C4C0587D}"/>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379450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8237-0B41-4E01-317D-E5050953DF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CAF2C5-9CA4-AC90-4001-133FC5671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73264-F058-DD60-9A08-113A1FC47F28}"/>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DE48E30A-5C74-054B-26AA-D3962B941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4EBAE-4B87-889D-2147-A3050C296F8C}"/>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4229529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A49EC-49B2-0F15-B9F2-EFF0CAF03F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2730D3-286B-E0D3-43E0-7D99195E5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EE9F3-1052-A6F5-3F0E-060D507FA2C7}"/>
              </a:ext>
            </a:extLst>
          </p:cNvPr>
          <p:cNvSpPr>
            <a:spLocks noGrp="1"/>
          </p:cNvSpPr>
          <p:nvPr>
            <p:ph type="dt" sz="half" idx="10"/>
          </p:nvPr>
        </p:nvSpPr>
        <p:spPr/>
        <p:txBody>
          <a:body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774C0F1F-828F-819A-E163-698034F6C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080C5C-21F5-AF51-685A-074A6FB0DDF1}"/>
              </a:ext>
            </a:extLst>
          </p:cNvPr>
          <p:cNvSpPr>
            <a:spLocks noGrp="1"/>
          </p:cNvSpPr>
          <p:nvPr>
            <p:ph type="sldNum" sz="quarter" idx="12"/>
          </p:nvPr>
        </p:nvSpPr>
        <p:spPr/>
        <p:txBody>
          <a:bodyPr/>
          <a:lstStyle/>
          <a:p>
            <a:fld id="{2DB2B06E-2D10-4108-945E-B843796211D0}" type="slidenum">
              <a:rPr lang="en-GB" smtClean="0"/>
              <a:t>‹#›</a:t>
            </a:fld>
            <a:endParaRPr lang="en-GB"/>
          </a:p>
        </p:txBody>
      </p:sp>
    </p:spTree>
    <p:extLst>
      <p:ext uri="{BB962C8B-B14F-4D97-AF65-F5344CB8AC3E}">
        <p14:creationId xmlns:p14="http://schemas.microsoft.com/office/powerpoint/2010/main" val="386981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5641145"/>
            <a:ext cx="12192000" cy="1216855"/>
          </a:xfrm>
          <a:prstGeom prst="rect">
            <a:avLst/>
          </a:prstGeom>
          <a:solidFill>
            <a:srgbClr val="6FC3C4"/>
          </a:solidFill>
          <a:ln>
            <a:solidFill>
              <a:srgbClr val="6FC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3"/>
          <p:cNvSpPr>
            <a:spLocks noGrp="1"/>
          </p:cNvSpPr>
          <p:nvPr>
            <p:ph type="sldNum" sz="quarter" idx="12"/>
          </p:nvPr>
        </p:nvSpPr>
        <p:spPr>
          <a:xfrm>
            <a:off x="8610600" y="6356350"/>
            <a:ext cx="2743200" cy="365125"/>
          </a:xfrm>
        </p:spPr>
        <p:txBody>
          <a:bodyPr/>
          <a:lstStyle/>
          <a:p>
            <a:fld id="{FB8C8574-3979-48D4-9A9E-227813EC30BA}"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165" y="5842244"/>
            <a:ext cx="3121207" cy="879231"/>
          </a:xfrm>
          <a:prstGeom prst="rect">
            <a:avLst/>
          </a:prstGeom>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59914" y="5641144"/>
            <a:ext cx="4323928" cy="1216855"/>
          </a:xfrm>
          <a:prstGeom prst="rect">
            <a:avLst/>
          </a:prstGeom>
        </p:spPr>
      </p:pic>
    </p:spTree>
    <p:extLst>
      <p:ext uri="{BB962C8B-B14F-4D97-AF65-F5344CB8AC3E}">
        <p14:creationId xmlns:p14="http://schemas.microsoft.com/office/powerpoint/2010/main" val="221691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BDB5-E3BA-CBA0-75E9-054D40EAA2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1D945-A37D-E4D2-D160-A86C65015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7590B4F-C412-65F3-ED0E-ED0FA7B419A1}"/>
              </a:ext>
            </a:extLst>
          </p:cNvPr>
          <p:cNvSpPr/>
          <p:nvPr userDrawn="1"/>
        </p:nvSpPr>
        <p:spPr>
          <a:xfrm>
            <a:off x="0" y="5641145"/>
            <a:ext cx="12192000" cy="1216855"/>
          </a:xfrm>
          <a:prstGeom prst="rect">
            <a:avLst/>
          </a:prstGeom>
          <a:solidFill>
            <a:srgbClr val="6FC3C4"/>
          </a:solidFill>
          <a:ln>
            <a:solidFill>
              <a:srgbClr val="6FC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3">
            <a:extLst>
              <a:ext uri="{FF2B5EF4-FFF2-40B4-BE49-F238E27FC236}">
                <a16:creationId xmlns:a16="http://schemas.microsoft.com/office/drawing/2014/main" id="{AF6AAA84-EF95-EBFD-A025-B681DAF34008}"/>
              </a:ext>
            </a:extLst>
          </p:cNvPr>
          <p:cNvSpPr>
            <a:spLocks noGrp="1"/>
          </p:cNvSpPr>
          <p:nvPr>
            <p:ph type="sldNum" sz="quarter" idx="12"/>
          </p:nvPr>
        </p:nvSpPr>
        <p:spPr>
          <a:xfrm>
            <a:off x="8610600" y="6356350"/>
            <a:ext cx="2743200" cy="365125"/>
          </a:xfrm>
        </p:spPr>
        <p:txBody>
          <a:bodyPr/>
          <a:lstStyle/>
          <a:p>
            <a:fld id="{FB8C8574-3979-48D4-9A9E-227813EC30BA}" type="slidenum">
              <a:rPr lang="en-GB" smtClean="0"/>
              <a:t>‹#›</a:t>
            </a:fld>
            <a:endParaRPr lang="en-GB"/>
          </a:p>
        </p:txBody>
      </p:sp>
      <p:pic>
        <p:nvPicPr>
          <p:cNvPr id="9" name="Picture 8">
            <a:extLst>
              <a:ext uri="{FF2B5EF4-FFF2-40B4-BE49-F238E27FC236}">
                <a16:creationId xmlns:a16="http://schemas.microsoft.com/office/drawing/2014/main" id="{5DFB8B60-DE14-69A7-F651-26F4E1020F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165" y="5842244"/>
            <a:ext cx="3121207" cy="879231"/>
          </a:xfrm>
          <a:prstGeom prst="rect">
            <a:avLst/>
          </a:prstGeom>
        </p:spPr>
      </p:pic>
      <p:pic>
        <p:nvPicPr>
          <p:cNvPr id="10" name="Picture 9">
            <a:extLst>
              <a:ext uri="{FF2B5EF4-FFF2-40B4-BE49-F238E27FC236}">
                <a16:creationId xmlns:a16="http://schemas.microsoft.com/office/drawing/2014/main" id="{D285E582-F714-0491-B952-004AFD8E48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59914" y="5641144"/>
            <a:ext cx="4323928" cy="1216855"/>
          </a:xfrm>
          <a:prstGeom prst="rect">
            <a:avLst/>
          </a:prstGeom>
        </p:spPr>
      </p:pic>
    </p:spTree>
    <p:extLst>
      <p:ext uri="{BB962C8B-B14F-4D97-AF65-F5344CB8AC3E}">
        <p14:creationId xmlns:p14="http://schemas.microsoft.com/office/powerpoint/2010/main" val="108465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EA12AA-5124-46D9-A9B3-CB725345F9E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C8574-3979-48D4-9A9E-227813EC30BA}" type="slidenum">
              <a:rPr lang="en-GB" smtClean="0"/>
              <a:t>‹#›</a:t>
            </a:fld>
            <a:endParaRPr lang="en-GB"/>
          </a:p>
        </p:txBody>
      </p:sp>
    </p:spTree>
    <p:extLst>
      <p:ext uri="{BB962C8B-B14F-4D97-AF65-F5344CB8AC3E}">
        <p14:creationId xmlns:p14="http://schemas.microsoft.com/office/powerpoint/2010/main" val="332971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5641145"/>
            <a:ext cx="12192000" cy="1216855"/>
          </a:xfrm>
          <a:prstGeom prst="rect">
            <a:avLst/>
          </a:prstGeom>
          <a:solidFill>
            <a:srgbClr val="6FC3C4"/>
          </a:solidFill>
          <a:ln>
            <a:solidFill>
              <a:srgbClr val="6FC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3"/>
          <p:cNvSpPr>
            <a:spLocks noGrp="1"/>
          </p:cNvSpPr>
          <p:nvPr>
            <p:ph type="sldNum" sz="quarter" idx="12"/>
          </p:nvPr>
        </p:nvSpPr>
        <p:spPr>
          <a:xfrm>
            <a:off x="8610600" y="6356350"/>
            <a:ext cx="2743200" cy="365125"/>
          </a:xfrm>
        </p:spPr>
        <p:txBody>
          <a:bodyPr/>
          <a:lstStyle/>
          <a:p>
            <a:fld id="{FB8C8574-3979-48D4-9A9E-227813EC30BA}" type="slidenum">
              <a:rPr lang="en-GB" smtClean="0"/>
              <a:t>‹#›</a:t>
            </a:fld>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165" y="5842244"/>
            <a:ext cx="3121207" cy="879231"/>
          </a:xfrm>
          <a:prstGeom prst="rect">
            <a:avLst/>
          </a:prstGeom>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59914" y="5641144"/>
            <a:ext cx="4323928" cy="1216855"/>
          </a:xfrm>
          <a:prstGeom prst="rect">
            <a:avLst/>
          </a:prstGeom>
        </p:spPr>
      </p:pic>
    </p:spTree>
    <p:extLst>
      <p:ext uri="{BB962C8B-B14F-4D97-AF65-F5344CB8AC3E}">
        <p14:creationId xmlns:p14="http://schemas.microsoft.com/office/powerpoint/2010/main" val="273645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0953-5A99-217E-CD98-91E14153C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BCD394-EAD9-877E-4601-7E5B46FCC3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662E6-829B-38B4-F720-2500DABD20C1}"/>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5" name="Footer Placeholder 4">
            <a:extLst>
              <a:ext uri="{FF2B5EF4-FFF2-40B4-BE49-F238E27FC236}">
                <a16:creationId xmlns:a16="http://schemas.microsoft.com/office/drawing/2014/main" id="{34BA7779-EEEE-A541-C134-6B8DD8F80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DC773-D22A-6DB3-29E6-33D3FA1A4C8B}"/>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10533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BE94-A79C-B773-E005-1F733F16C1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686FCF-7BBA-9652-DED3-D9704813F7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69D014-1737-7DC0-5A3A-42CC428EA4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9D89F8-C452-669C-321C-E6642CF1C89A}"/>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6" name="Footer Placeholder 5">
            <a:extLst>
              <a:ext uri="{FF2B5EF4-FFF2-40B4-BE49-F238E27FC236}">
                <a16:creationId xmlns:a16="http://schemas.microsoft.com/office/drawing/2014/main" id="{3939EC42-E315-E3D7-5FD7-770A4C7C8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4D7B2D-25EA-F6D7-B998-1D4AAA139B34}"/>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139903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C595-4C85-245B-439E-2931FC6644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0BB0B-D0EC-5F8B-6760-FA5113ACD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ACC9A-A628-C4E8-97AB-87C89E752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16F27F-CB16-E5E6-990D-E325CDCD0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5408F-AA5E-8DBA-5D6E-F97724D40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6637DD-C835-D6AC-3148-31DD8ACDDA06}"/>
              </a:ext>
            </a:extLst>
          </p:cNvPr>
          <p:cNvSpPr>
            <a:spLocks noGrp="1"/>
          </p:cNvSpPr>
          <p:nvPr>
            <p:ph type="dt" sz="half" idx="10"/>
          </p:nvPr>
        </p:nvSpPr>
        <p:spPr/>
        <p:txBody>
          <a:bodyPr/>
          <a:lstStyle/>
          <a:p>
            <a:fld id="{E421FEDF-B432-4D98-A74A-C9C0A75B943A}" type="datetimeFigureOut">
              <a:rPr lang="en-GB" smtClean="0"/>
              <a:t>11/09/2024</a:t>
            </a:fld>
            <a:endParaRPr lang="en-GB"/>
          </a:p>
        </p:txBody>
      </p:sp>
      <p:sp>
        <p:nvSpPr>
          <p:cNvPr id="8" name="Footer Placeholder 7">
            <a:extLst>
              <a:ext uri="{FF2B5EF4-FFF2-40B4-BE49-F238E27FC236}">
                <a16:creationId xmlns:a16="http://schemas.microsoft.com/office/drawing/2014/main" id="{75582FD9-92FF-F176-8BD4-4E34FDD47D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D6EE14-2009-07EB-ECE5-FFECF420E9D2}"/>
              </a:ext>
            </a:extLst>
          </p:cNvPr>
          <p:cNvSpPr>
            <a:spLocks noGrp="1"/>
          </p:cNvSpPr>
          <p:nvPr>
            <p:ph type="sldNum" sz="quarter" idx="12"/>
          </p:nvPr>
        </p:nvSpPr>
        <p:spPr/>
        <p:txBody>
          <a:bodyPr/>
          <a:lstStyle/>
          <a:p>
            <a:fld id="{1158A724-BE2B-4B89-A02A-AAA0C7A58966}" type="slidenum">
              <a:rPr lang="en-GB" smtClean="0"/>
              <a:t>‹#›</a:t>
            </a:fld>
            <a:endParaRPr lang="en-GB"/>
          </a:p>
        </p:txBody>
      </p:sp>
    </p:spTree>
    <p:extLst>
      <p:ext uri="{BB962C8B-B14F-4D97-AF65-F5344CB8AC3E}">
        <p14:creationId xmlns:p14="http://schemas.microsoft.com/office/powerpoint/2010/main" val="98741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94068-8A3A-ED4D-38CA-0A3154CF7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BF0CDB-9578-E121-5158-A45E6244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D75E0-6811-6C69-C305-02B2F628B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21FEDF-B432-4D98-A74A-C9C0A75B943A}" type="datetimeFigureOut">
              <a:rPr lang="en-GB" smtClean="0"/>
              <a:t>11/09/2024</a:t>
            </a:fld>
            <a:endParaRPr lang="en-GB"/>
          </a:p>
        </p:txBody>
      </p:sp>
      <p:sp>
        <p:nvSpPr>
          <p:cNvPr id="5" name="Footer Placeholder 4">
            <a:extLst>
              <a:ext uri="{FF2B5EF4-FFF2-40B4-BE49-F238E27FC236}">
                <a16:creationId xmlns:a16="http://schemas.microsoft.com/office/drawing/2014/main" id="{84DCF255-A300-F4A1-3535-F8E555A88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2BB4E4C-71CC-D912-3EBB-B52B79656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58A724-BE2B-4B89-A02A-AAA0C7A58966}" type="slidenum">
              <a:rPr lang="en-GB" smtClean="0"/>
              <a:t>‹#›</a:t>
            </a:fld>
            <a:endParaRPr lang="en-GB"/>
          </a:p>
        </p:txBody>
      </p:sp>
    </p:spTree>
    <p:extLst>
      <p:ext uri="{BB962C8B-B14F-4D97-AF65-F5344CB8AC3E}">
        <p14:creationId xmlns:p14="http://schemas.microsoft.com/office/powerpoint/2010/main" val="1107037873"/>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5" r:id="rId3"/>
    <p:sldLayoutId id="2147483650" r:id="rId4"/>
    <p:sldLayoutId id="2147483672" r:id="rId5"/>
    <p:sldLayoutId id="214748367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7D3AE-02CE-F4DF-DCE2-CD693889B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B21805-4D3F-385E-F8B0-2C8B5041A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DAF8D-B215-5A11-272B-4F33CBA15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85F484-25E5-4888-BBC2-6D334A6DEBD5}" type="datetimeFigureOut">
              <a:rPr lang="en-GB" smtClean="0"/>
              <a:t>11/09/2024</a:t>
            </a:fld>
            <a:endParaRPr lang="en-GB"/>
          </a:p>
        </p:txBody>
      </p:sp>
      <p:sp>
        <p:nvSpPr>
          <p:cNvPr id="5" name="Footer Placeholder 4">
            <a:extLst>
              <a:ext uri="{FF2B5EF4-FFF2-40B4-BE49-F238E27FC236}">
                <a16:creationId xmlns:a16="http://schemas.microsoft.com/office/drawing/2014/main" id="{7C32178E-3FFC-F745-5412-2314D03DD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27E136A-06C6-2AAD-7F9F-05372C0E3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B2B06E-2D10-4108-945E-B843796211D0}" type="slidenum">
              <a:rPr lang="en-GB" smtClean="0"/>
              <a:t>‹#›</a:t>
            </a:fld>
            <a:endParaRPr lang="en-GB"/>
          </a:p>
        </p:txBody>
      </p:sp>
    </p:spTree>
    <p:extLst>
      <p:ext uri="{BB962C8B-B14F-4D97-AF65-F5344CB8AC3E}">
        <p14:creationId xmlns:p14="http://schemas.microsoft.com/office/powerpoint/2010/main" val="4203788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ixabay.com/de/pizza-pizza-symbol-pizza-slice-1428931/"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8467-1ECC-63AE-79FF-B6C5A0665DAC}"/>
              </a:ext>
            </a:extLst>
          </p:cNvPr>
          <p:cNvSpPr>
            <a:spLocks noGrp="1"/>
          </p:cNvSpPr>
          <p:nvPr>
            <p:ph type="ctrTitle"/>
          </p:nvPr>
        </p:nvSpPr>
        <p:spPr>
          <a:xfrm>
            <a:off x="1625600" y="157162"/>
            <a:ext cx="9144000" cy="2998413"/>
          </a:xfrm>
        </p:spPr>
        <p:txBody>
          <a:bodyPr/>
          <a:lstStyle/>
          <a:p>
            <a:r>
              <a:rPr lang="en-GB" dirty="0">
                <a:solidFill>
                  <a:schemeClr val="bg1"/>
                </a:solidFill>
              </a:rPr>
              <a:t>What Causes Pollution </a:t>
            </a:r>
            <a:br>
              <a:rPr lang="en-GB" dirty="0">
                <a:solidFill>
                  <a:schemeClr val="bg1"/>
                </a:solidFill>
              </a:rPr>
            </a:br>
            <a:r>
              <a:rPr lang="en-GB" dirty="0">
                <a:solidFill>
                  <a:schemeClr val="bg1"/>
                </a:solidFill>
              </a:rPr>
              <a:t>Yes /No/Unsure</a:t>
            </a:r>
          </a:p>
        </p:txBody>
      </p:sp>
      <p:sp>
        <p:nvSpPr>
          <p:cNvPr id="9" name="Title 4">
            <a:extLst>
              <a:ext uri="{FF2B5EF4-FFF2-40B4-BE49-F238E27FC236}">
                <a16:creationId xmlns:a16="http://schemas.microsoft.com/office/drawing/2014/main" id="{C47D5AB6-D8F5-3B04-1728-8BDC22DEA7DA}"/>
              </a:ext>
            </a:extLst>
          </p:cNvPr>
          <p:cNvSpPr txBox="1">
            <a:spLocks/>
          </p:cNvSpPr>
          <p:nvPr/>
        </p:nvSpPr>
        <p:spPr>
          <a:xfrm>
            <a:off x="1297969" y="503433"/>
            <a:ext cx="9144000" cy="87977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a:solidFill>
                  <a:schemeClr val="bg1"/>
                </a:solidFill>
              </a:rPr>
              <a:t>Clean Air School’s Programme</a:t>
            </a:r>
            <a:endParaRPr lang="en-GB" b="1" dirty="0">
              <a:solidFill>
                <a:schemeClr val="bg1"/>
              </a:solidFill>
            </a:endParaRPr>
          </a:p>
        </p:txBody>
      </p:sp>
    </p:spTree>
    <p:extLst>
      <p:ext uri="{BB962C8B-B14F-4D97-AF65-F5344CB8AC3E}">
        <p14:creationId xmlns:p14="http://schemas.microsoft.com/office/powerpoint/2010/main" val="299154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ing the Best Boat Engine For You ...">
            <a:extLst>
              <a:ext uri="{FF2B5EF4-FFF2-40B4-BE49-F238E27FC236}">
                <a16:creationId xmlns:a16="http://schemas.microsoft.com/office/drawing/2014/main" id="{F5BA1E1E-9EB1-AEE6-DC75-4E6490A02E4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28975" y="1704975"/>
            <a:ext cx="5734050" cy="3448050"/>
          </a:xfrm>
          <a:prstGeom prst="rect">
            <a:avLst/>
          </a:prstGeom>
          <a:noFill/>
          <a:ln>
            <a:noFill/>
          </a:ln>
        </p:spPr>
      </p:pic>
      <p:sp>
        <p:nvSpPr>
          <p:cNvPr id="3" name="Title 2">
            <a:extLst>
              <a:ext uri="{FF2B5EF4-FFF2-40B4-BE49-F238E27FC236}">
                <a16:creationId xmlns:a16="http://schemas.microsoft.com/office/drawing/2014/main" id="{44B6CAFC-31CD-F46C-8B14-3C4B4A0B935E}"/>
              </a:ext>
            </a:extLst>
          </p:cNvPr>
          <p:cNvSpPr>
            <a:spLocks noGrp="1"/>
          </p:cNvSpPr>
          <p:nvPr>
            <p:ph type="title"/>
          </p:nvPr>
        </p:nvSpPr>
        <p:spPr>
          <a:xfrm>
            <a:off x="444500" y="365125"/>
            <a:ext cx="11645900" cy="1325563"/>
          </a:xfrm>
        </p:spPr>
        <p:txBody>
          <a:bodyPr>
            <a:normAutofit fontScale="90000"/>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Boat (with an engine) (nitrogen dioxide, particulate)</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235976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dford: Rail plan 'resigns city to ...">
            <a:extLst>
              <a:ext uri="{FF2B5EF4-FFF2-40B4-BE49-F238E27FC236}">
                <a16:creationId xmlns:a16="http://schemas.microsoft.com/office/drawing/2014/main" id="{28EAEE78-242D-B79C-7AF3-BAA6B9CFCD9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762125"/>
            <a:ext cx="5724525" cy="3333750"/>
          </a:xfrm>
          <a:prstGeom prst="rect">
            <a:avLst/>
          </a:prstGeom>
          <a:noFill/>
          <a:ln>
            <a:noFill/>
          </a:ln>
        </p:spPr>
      </p:pic>
      <p:sp>
        <p:nvSpPr>
          <p:cNvPr id="3" name="Title 2">
            <a:extLst>
              <a:ext uri="{FF2B5EF4-FFF2-40B4-BE49-F238E27FC236}">
                <a16:creationId xmlns:a16="http://schemas.microsoft.com/office/drawing/2014/main" id="{E62922C9-5838-B434-85A8-339F76952F42}"/>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Train (nitrogen dioxide)</a:t>
            </a:r>
            <a:endParaRPr lang="en-GB" dirty="0"/>
          </a:p>
        </p:txBody>
      </p:sp>
    </p:spTree>
    <p:extLst>
      <p:ext uri="{BB962C8B-B14F-4D97-AF65-F5344CB8AC3E}">
        <p14:creationId xmlns:p14="http://schemas.microsoft.com/office/powerpoint/2010/main" val="372148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t-selling cars 2005 | Auto Express">
            <a:extLst>
              <a:ext uri="{FF2B5EF4-FFF2-40B4-BE49-F238E27FC236}">
                <a16:creationId xmlns:a16="http://schemas.microsoft.com/office/drawing/2014/main" id="{63D9BAC3-8F11-2411-CE7E-F0E9AA25AEC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28975" y="1905000"/>
            <a:ext cx="5734050" cy="3048000"/>
          </a:xfrm>
          <a:prstGeom prst="rect">
            <a:avLst/>
          </a:prstGeom>
          <a:noFill/>
          <a:ln>
            <a:noFill/>
          </a:ln>
        </p:spPr>
      </p:pic>
      <p:sp>
        <p:nvSpPr>
          <p:cNvPr id="3" name="Title 2">
            <a:extLst>
              <a:ext uri="{FF2B5EF4-FFF2-40B4-BE49-F238E27FC236}">
                <a16:creationId xmlns:a16="http://schemas.microsoft.com/office/drawing/2014/main" id="{E040983B-5C39-69AE-408E-D4C81E9F75DB}"/>
              </a:ext>
            </a:extLst>
          </p:cNvPr>
          <p:cNvSpPr>
            <a:spLocks noGrp="1"/>
          </p:cNvSpPr>
          <p:nvPr>
            <p:ph type="title"/>
          </p:nvPr>
        </p:nvSpPr>
        <p:spPr/>
        <p:txBody>
          <a:bodyPr/>
          <a:lstStyle/>
          <a:p>
            <a:r>
              <a:rPr lang="en-GB" dirty="0">
                <a:solidFill>
                  <a:srgbClr val="000000"/>
                </a:solidFill>
                <a:latin typeface="Aptos" panose="020B0004020202020204" pitchFamily="34" charset="0"/>
                <a:ea typeface="Aptos" panose="020B0004020202020204" pitchFamily="34" charset="0"/>
                <a:cs typeface="Aptos" panose="020B0004020202020204" pitchFamily="34" charset="0"/>
              </a:rPr>
              <a:t>C</a:t>
            </a:r>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ar (nitrogen dioxide, particulate)</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190141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ic buses in Bradford ...">
            <a:extLst>
              <a:ext uri="{FF2B5EF4-FFF2-40B4-BE49-F238E27FC236}">
                <a16:creationId xmlns:a16="http://schemas.microsoft.com/office/drawing/2014/main" id="{0E5D0B48-AC3A-BFD1-7B5F-58C20195CDB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57950" y="1857375"/>
            <a:ext cx="5734050" cy="3143250"/>
          </a:xfrm>
          <a:prstGeom prst="rect">
            <a:avLst/>
          </a:prstGeom>
          <a:noFill/>
          <a:ln>
            <a:noFill/>
          </a:ln>
        </p:spPr>
      </p:pic>
      <p:pic>
        <p:nvPicPr>
          <p:cNvPr id="3" name="Picture 2" descr="File:First Bradford bus to Buttershaw ...">
            <a:extLst>
              <a:ext uri="{FF2B5EF4-FFF2-40B4-BE49-F238E27FC236}">
                <a16:creationId xmlns:a16="http://schemas.microsoft.com/office/drawing/2014/main" id="{B459C323-E137-166F-6168-AEF62EAB682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1950" y="1803860"/>
            <a:ext cx="5554756" cy="3358690"/>
          </a:xfrm>
          <a:prstGeom prst="rect">
            <a:avLst/>
          </a:prstGeom>
          <a:noFill/>
          <a:ln>
            <a:noFill/>
          </a:ln>
        </p:spPr>
      </p:pic>
      <p:sp>
        <p:nvSpPr>
          <p:cNvPr id="4" name="Title 3">
            <a:extLst>
              <a:ext uri="{FF2B5EF4-FFF2-40B4-BE49-F238E27FC236}">
                <a16:creationId xmlns:a16="http://schemas.microsoft.com/office/drawing/2014/main" id="{F9305B36-F1FC-1296-4238-50BBB2222F6D}"/>
              </a:ext>
            </a:extLst>
          </p:cNvPr>
          <p:cNvSpPr>
            <a:spLocks noGrp="1"/>
          </p:cNvSpPr>
          <p:nvPr>
            <p:ph type="title"/>
          </p:nvPr>
        </p:nvSpPr>
        <p:spPr/>
        <p:txBody>
          <a:bodyPr/>
          <a:lstStyle/>
          <a:p>
            <a:r>
              <a:rPr lang="en-GB" dirty="0"/>
              <a:t>Buses</a:t>
            </a:r>
          </a:p>
        </p:txBody>
      </p:sp>
    </p:spTree>
    <p:extLst>
      <p:ext uri="{BB962C8B-B14F-4D97-AF65-F5344CB8AC3E}">
        <p14:creationId xmlns:p14="http://schemas.microsoft.com/office/powerpoint/2010/main" val="58201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llect electric refuse truck ...">
            <a:extLst>
              <a:ext uri="{FF2B5EF4-FFF2-40B4-BE49-F238E27FC236}">
                <a16:creationId xmlns:a16="http://schemas.microsoft.com/office/drawing/2014/main" id="{6BD7F3BE-0E2E-E735-4E87-A6EA55ED356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28975" y="1790700"/>
            <a:ext cx="5734050" cy="3276600"/>
          </a:xfrm>
          <a:prstGeom prst="rect">
            <a:avLst/>
          </a:prstGeom>
          <a:noFill/>
          <a:ln>
            <a:noFill/>
          </a:ln>
        </p:spPr>
      </p:pic>
      <p:sp>
        <p:nvSpPr>
          <p:cNvPr id="3" name="Title 2">
            <a:extLst>
              <a:ext uri="{FF2B5EF4-FFF2-40B4-BE49-F238E27FC236}">
                <a16:creationId xmlns:a16="http://schemas.microsoft.com/office/drawing/2014/main" id="{B2A4B4A6-42C2-2138-BBAA-FC02C89EB2BC}"/>
              </a:ext>
            </a:extLst>
          </p:cNvPr>
          <p:cNvSpPr>
            <a:spLocks noGrp="1"/>
          </p:cNvSpPr>
          <p:nvPr>
            <p:ph type="title"/>
          </p:nvPr>
        </p:nvSpPr>
        <p:spPr/>
        <p:txBody>
          <a:bodyPr/>
          <a:lstStyle/>
          <a:p>
            <a:r>
              <a:rPr lang="en-GB" dirty="0"/>
              <a:t>Electric Vehicles</a:t>
            </a:r>
          </a:p>
        </p:txBody>
      </p:sp>
    </p:spTree>
    <p:extLst>
      <p:ext uri="{BB962C8B-B14F-4D97-AF65-F5344CB8AC3E}">
        <p14:creationId xmlns:p14="http://schemas.microsoft.com/office/powerpoint/2010/main" val="318729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ck &amp; Lorry Driving Experience Day">
            <a:extLst>
              <a:ext uri="{FF2B5EF4-FFF2-40B4-BE49-F238E27FC236}">
                <a16:creationId xmlns:a16="http://schemas.microsoft.com/office/drawing/2014/main" id="{AFFBD7A3-59CA-E167-089C-106996CBFD2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2057400"/>
            <a:ext cx="5724525" cy="2743200"/>
          </a:xfrm>
          <a:prstGeom prst="rect">
            <a:avLst/>
          </a:prstGeom>
          <a:noFill/>
          <a:ln>
            <a:noFill/>
          </a:ln>
        </p:spPr>
      </p:pic>
      <p:sp>
        <p:nvSpPr>
          <p:cNvPr id="3" name="Title 2">
            <a:extLst>
              <a:ext uri="{FF2B5EF4-FFF2-40B4-BE49-F238E27FC236}">
                <a16:creationId xmlns:a16="http://schemas.microsoft.com/office/drawing/2014/main" id="{51909FBB-DFC0-8C79-0AA6-F63E094D9089}"/>
              </a:ext>
            </a:extLst>
          </p:cNvPr>
          <p:cNvSpPr>
            <a:spLocks noGrp="1"/>
          </p:cNvSpPr>
          <p:nvPr>
            <p:ph type="title"/>
          </p:nvPr>
        </p:nvSpPr>
        <p:spPr/>
        <p:txBody>
          <a:bodyPr/>
          <a:lstStyle/>
          <a:p>
            <a:r>
              <a:rPr lang="en-GB" dirty="0"/>
              <a:t>Lorries</a:t>
            </a:r>
          </a:p>
        </p:txBody>
      </p:sp>
    </p:spTree>
    <p:extLst>
      <p:ext uri="{BB962C8B-B14F-4D97-AF65-F5344CB8AC3E}">
        <p14:creationId xmlns:p14="http://schemas.microsoft.com/office/powerpoint/2010/main" val="115511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station to close in 2022 ...">
            <a:extLst>
              <a:ext uri="{FF2B5EF4-FFF2-40B4-BE49-F238E27FC236}">
                <a16:creationId xmlns:a16="http://schemas.microsoft.com/office/drawing/2014/main" id="{A374A119-F5FC-187F-A06F-6E7D054DCDD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552575"/>
            <a:ext cx="5724525" cy="3752850"/>
          </a:xfrm>
          <a:prstGeom prst="rect">
            <a:avLst/>
          </a:prstGeom>
          <a:noFill/>
          <a:ln>
            <a:noFill/>
          </a:ln>
        </p:spPr>
      </p:pic>
      <p:sp>
        <p:nvSpPr>
          <p:cNvPr id="3" name="Title 2">
            <a:extLst>
              <a:ext uri="{FF2B5EF4-FFF2-40B4-BE49-F238E27FC236}">
                <a16:creationId xmlns:a16="http://schemas.microsoft.com/office/drawing/2014/main" id="{8246D846-C57D-3C27-3B51-1688307BCAB5}"/>
              </a:ext>
            </a:extLst>
          </p:cNvPr>
          <p:cNvSpPr>
            <a:spLocks noGrp="1"/>
          </p:cNvSpPr>
          <p:nvPr>
            <p:ph type="title"/>
          </p:nvPr>
        </p:nvSpPr>
        <p:spPr/>
        <p:txBody>
          <a:bodyPr>
            <a:normAutofit fontScale="90000"/>
          </a:bodyPr>
          <a:lstStyle/>
          <a:p>
            <a:r>
              <a:rPr lang="en-GB" dirty="0">
                <a:solidFill>
                  <a:srgbClr val="000000"/>
                </a:solidFill>
                <a:latin typeface="Aptos" panose="020B0004020202020204" pitchFamily="34" charset="0"/>
                <a:ea typeface="Aptos" panose="020B0004020202020204" pitchFamily="34" charset="0"/>
                <a:cs typeface="Aptos" panose="020B0004020202020204" pitchFamily="34" charset="0"/>
              </a:rPr>
              <a:t>P</a:t>
            </a:r>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ower station </a:t>
            </a:r>
            <a:b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(nitrogen dioxide, particulate, sulphur dioxide)</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203077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s of Bradford 'saturated' by wind ...">
            <a:extLst>
              <a:ext uri="{FF2B5EF4-FFF2-40B4-BE49-F238E27FC236}">
                <a16:creationId xmlns:a16="http://schemas.microsoft.com/office/drawing/2014/main" id="{B2742A6E-4E7C-37EE-FA0A-B9A94C25A3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28975" y="1909762"/>
            <a:ext cx="5734050" cy="3038475"/>
          </a:xfrm>
          <a:prstGeom prst="rect">
            <a:avLst/>
          </a:prstGeom>
          <a:noFill/>
          <a:ln>
            <a:noFill/>
          </a:ln>
        </p:spPr>
      </p:pic>
      <p:sp>
        <p:nvSpPr>
          <p:cNvPr id="3" name="Title 2">
            <a:extLst>
              <a:ext uri="{FF2B5EF4-FFF2-40B4-BE49-F238E27FC236}">
                <a16:creationId xmlns:a16="http://schemas.microsoft.com/office/drawing/2014/main" id="{59AA012C-1531-90A7-7160-6AC1DFDED864}"/>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Wind Turbine</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283127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works as we celebrate Bonfire Night ...">
            <a:extLst>
              <a:ext uri="{FF2B5EF4-FFF2-40B4-BE49-F238E27FC236}">
                <a16:creationId xmlns:a16="http://schemas.microsoft.com/office/drawing/2014/main" id="{EBC1043C-E060-050F-5B0E-AF0B13465AF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795463"/>
            <a:ext cx="5724525" cy="3267075"/>
          </a:xfrm>
          <a:prstGeom prst="rect">
            <a:avLst/>
          </a:prstGeom>
          <a:noFill/>
          <a:ln>
            <a:noFill/>
          </a:ln>
        </p:spPr>
      </p:pic>
      <p:sp>
        <p:nvSpPr>
          <p:cNvPr id="3" name="Title 2">
            <a:extLst>
              <a:ext uri="{FF2B5EF4-FFF2-40B4-BE49-F238E27FC236}">
                <a16:creationId xmlns:a16="http://schemas.microsoft.com/office/drawing/2014/main" id="{DDE81F93-D477-F108-FE55-4F5A1413A312}"/>
              </a:ext>
            </a:extLst>
          </p:cNvPr>
          <p:cNvSpPr>
            <a:spLocks noGrp="1"/>
          </p:cNvSpPr>
          <p:nvPr>
            <p:ph type="title"/>
          </p:nvPr>
        </p:nvSpPr>
        <p:spPr/>
        <p:txBody>
          <a:bodyPr/>
          <a:lstStyle/>
          <a:p>
            <a:r>
              <a:rPr lang="en-GB" sz="44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Fireworks</a:t>
            </a:r>
            <a:endParaRPr lang="en-GB" dirty="0"/>
          </a:p>
        </p:txBody>
      </p:sp>
    </p:spTree>
    <p:extLst>
      <p:ext uri="{BB962C8B-B14F-4D97-AF65-F5344CB8AC3E}">
        <p14:creationId xmlns:p14="http://schemas.microsoft.com/office/powerpoint/2010/main" val="119723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cotine-Free Vape: Is It That Much ...">
            <a:extLst>
              <a:ext uri="{FF2B5EF4-FFF2-40B4-BE49-F238E27FC236}">
                <a16:creationId xmlns:a16="http://schemas.microsoft.com/office/drawing/2014/main" id="{358BB94A-7184-A4A7-33B9-AE22C099582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38777" y="2276475"/>
            <a:ext cx="3477285" cy="2816030"/>
          </a:xfrm>
          <a:prstGeom prst="rect">
            <a:avLst/>
          </a:prstGeom>
          <a:noFill/>
          <a:ln>
            <a:noFill/>
          </a:ln>
        </p:spPr>
      </p:pic>
      <p:pic>
        <p:nvPicPr>
          <p:cNvPr id="3" name="Picture 2" descr="Smoking just one cigarette a day could ...">
            <a:extLst>
              <a:ext uri="{FF2B5EF4-FFF2-40B4-BE49-F238E27FC236}">
                <a16:creationId xmlns:a16="http://schemas.microsoft.com/office/drawing/2014/main" id="{A019CD7C-9F3B-2B87-05D1-7FF26D3B6C9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10556" y="2295525"/>
            <a:ext cx="3477285" cy="2796980"/>
          </a:xfrm>
          <a:prstGeom prst="rect">
            <a:avLst/>
          </a:prstGeom>
          <a:noFill/>
          <a:ln>
            <a:noFill/>
          </a:ln>
        </p:spPr>
      </p:pic>
      <p:sp>
        <p:nvSpPr>
          <p:cNvPr id="4" name="Title 3">
            <a:extLst>
              <a:ext uri="{FF2B5EF4-FFF2-40B4-BE49-F238E27FC236}">
                <a16:creationId xmlns:a16="http://schemas.microsoft.com/office/drawing/2014/main" id="{F0DFD5AF-3FCE-F9D3-9012-F009C5665CC6}"/>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Cigarette or  vape (particulate)</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70740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ED24-27D2-05BB-898F-B68E3B6D5A0B}"/>
              </a:ext>
            </a:extLst>
          </p:cNvPr>
          <p:cNvSpPr>
            <a:spLocks noGrp="1"/>
          </p:cNvSpPr>
          <p:nvPr>
            <p:ph type="title"/>
          </p:nvPr>
        </p:nvSpPr>
        <p:spPr/>
        <p:txBody>
          <a:bodyPr/>
          <a:lstStyle/>
          <a:p>
            <a:r>
              <a:rPr lang="en-GB" b="1" dirty="0"/>
              <a:t>Main Pollutants of Concern</a:t>
            </a:r>
          </a:p>
        </p:txBody>
      </p:sp>
      <p:sp>
        <p:nvSpPr>
          <p:cNvPr id="3" name="Content Placeholder 2">
            <a:extLst>
              <a:ext uri="{FF2B5EF4-FFF2-40B4-BE49-F238E27FC236}">
                <a16:creationId xmlns:a16="http://schemas.microsoft.com/office/drawing/2014/main" id="{B04BA71C-2404-6FB9-382A-D28C298EE632}"/>
              </a:ext>
            </a:extLst>
          </p:cNvPr>
          <p:cNvSpPr>
            <a:spLocks noGrp="1"/>
          </p:cNvSpPr>
          <p:nvPr>
            <p:ph idx="1"/>
          </p:nvPr>
        </p:nvSpPr>
        <p:spPr>
          <a:xfrm>
            <a:off x="711200" y="1533525"/>
            <a:ext cx="10515600" cy="4351338"/>
          </a:xfrm>
        </p:spPr>
        <p:txBody>
          <a:bodyPr>
            <a:noAutofit/>
          </a:bodyPr>
          <a:lstStyle/>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Nitrogen dioxide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toxic gas that impacts on respiratory health (mainly from combustion in air)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Particulate matter</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 comes from many sources both natural and manmade. Usually always present when a fuel is combusted but also formed during abrasion of surfaces, braking of vehicles, during construction, demolition and quarrying.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Particulate matter is referred to by the size of the particle.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r>
              <a:rPr lang="en-GB" sz="14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Coarse particles have a diameter of &gt;10 microns – usually stopped by the nose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PM10 is particles up to 10 microns – these can enter the lungs and cause respiratory problems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PM2.5 is particles less than 2.5 microns that can get very deep into the longs and interfere with gas exchange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600" dirty="0"/>
          </a:p>
        </p:txBody>
      </p:sp>
    </p:spTree>
    <p:extLst>
      <p:ext uri="{BB962C8B-B14F-4D97-AF65-F5344CB8AC3E}">
        <p14:creationId xmlns:p14="http://schemas.microsoft.com/office/powerpoint/2010/main" val="2985396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vernment backs 'Great British tradition' of Bonfire Night - GOV.UK">
            <a:extLst>
              <a:ext uri="{FF2B5EF4-FFF2-40B4-BE49-F238E27FC236}">
                <a16:creationId xmlns:a16="http://schemas.microsoft.com/office/drawing/2014/main" id="{8F4DE022-46C0-B6F8-560E-66185306CA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0245" y="1581150"/>
            <a:ext cx="5731510" cy="3695700"/>
          </a:xfrm>
          <a:prstGeom prst="rect">
            <a:avLst/>
          </a:prstGeom>
          <a:noFill/>
          <a:ln>
            <a:noFill/>
          </a:ln>
        </p:spPr>
      </p:pic>
      <p:sp>
        <p:nvSpPr>
          <p:cNvPr id="3" name="Title 2">
            <a:extLst>
              <a:ext uri="{FF2B5EF4-FFF2-40B4-BE49-F238E27FC236}">
                <a16:creationId xmlns:a16="http://schemas.microsoft.com/office/drawing/2014/main" id="{8C8EA0EA-D3B5-2292-DB2D-D89BF1CB0325}"/>
              </a:ext>
            </a:extLst>
          </p:cNvPr>
          <p:cNvSpPr>
            <a:spLocks noGrp="1"/>
          </p:cNvSpPr>
          <p:nvPr>
            <p:ph type="title"/>
          </p:nvPr>
        </p:nvSpPr>
        <p:spPr/>
        <p:txBody>
          <a:bodyPr/>
          <a:lstStyle/>
          <a:p>
            <a:r>
              <a:rPr lang="en-GB" dirty="0"/>
              <a:t>Bonfires</a:t>
            </a:r>
          </a:p>
        </p:txBody>
      </p:sp>
    </p:spTree>
    <p:extLst>
      <p:ext uri="{BB962C8B-B14F-4D97-AF65-F5344CB8AC3E}">
        <p14:creationId xmlns:p14="http://schemas.microsoft.com/office/powerpoint/2010/main" val="194327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 burning stoves for sale | Stovesonline">
            <a:extLst>
              <a:ext uri="{FF2B5EF4-FFF2-40B4-BE49-F238E27FC236}">
                <a16:creationId xmlns:a16="http://schemas.microsoft.com/office/drawing/2014/main" id="{7F31F5D5-70AB-28CF-9C5E-516929FCAFC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700212"/>
            <a:ext cx="5724525" cy="3457575"/>
          </a:xfrm>
          <a:prstGeom prst="rect">
            <a:avLst/>
          </a:prstGeom>
          <a:noFill/>
          <a:ln>
            <a:noFill/>
          </a:ln>
        </p:spPr>
      </p:pic>
      <p:sp>
        <p:nvSpPr>
          <p:cNvPr id="3" name="Title 2">
            <a:extLst>
              <a:ext uri="{FF2B5EF4-FFF2-40B4-BE49-F238E27FC236}">
                <a16:creationId xmlns:a16="http://schemas.microsoft.com/office/drawing/2014/main" id="{8E6FE7F2-E928-1EC1-EE6C-742C9EE37C45}"/>
              </a:ext>
            </a:extLst>
          </p:cNvPr>
          <p:cNvSpPr>
            <a:spLocks noGrp="1"/>
          </p:cNvSpPr>
          <p:nvPr>
            <p:ph type="title"/>
          </p:nvPr>
        </p:nvSpPr>
        <p:spPr/>
        <p:txBody>
          <a:bodyPr/>
          <a:lstStyle/>
          <a:p>
            <a:r>
              <a:rPr lang="en-GB" sz="44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Wood burning stoves</a:t>
            </a:r>
            <a:br>
              <a:rPr lang="en-GB" sz="44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86396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oughs: 3 - 6 Furrows | New Holland UK">
            <a:extLst>
              <a:ext uri="{FF2B5EF4-FFF2-40B4-BE49-F238E27FC236}">
                <a16:creationId xmlns:a16="http://schemas.microsoft.com/office/drawing/2014/main" id="{52011F1C-2151-5397-079B-89C11F7A338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28975" y="1700213"/>
            <a:ext cx="5734050" cy="3457575"/>
          </a:xfrm>
          <a:prstGeom prst="rect">
            <a:avLst/>
          </a:prstGeom>
          <a:noFill/>
          <a:ln>
            <a:noFill/>
          </a:ln>
        </p:spPr>
      </p:pic>
      <p:sp>
        <p:nvSpPr>
          <p:cNvPr id="3" name="Title 2">
            <a:extLst>
              <a:ext uri="{FF2B5EF4-FFF2-40B4-BE49-F238E27FC236}">
                <a16:creationId xmlns:a16="http://schemas.microsoft.com/office/drawing/2014/main" id="{55164BF8-78CA-44BE-154C-7E5DA0AD5AE4}"/>
              </a:ext>
            </a:extLst>
          </p:cNvPr>
          <p:cNvSpPr>
            <a:spLocks noGrp="1"/>
          </p:cNvSpPr>
          <p:nvPr>
            <p:ph type="title"/>
          </p:nvPr>
        </p:nvSpPr>
        <p:spPr/>
        <p:txBody>
          <a:bodyPr/>
          <a:lstStyle/>
          <a:p>
            <a:r>
              <a:rPr lang="en-GB" sz="44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Tractor ploughing a field</a:t>
            </a:r>
            <a:br>
              <a:rPr lang="en-GB" sz="44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90385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 Panels for Home: Definition ...">
            <a:extLst>
              <a:ext uri="{FF2B5EF4-FFF2-40B4-BE49-F238E27FC236}">
                <a16:creationId xmlns:a16="http://schemas.microsoft.com/office/drawing/2014/main" id="{F14CFA0B-E2F3-F8A0-F6F3-20DDB591D3A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790700"/>
            <a:ext cx="5724525" cy="3276600"/>
          </a:xfrm>
          <a:prstGeom prst="rect">
            <a:avLst/>
          </a:prstGeom>
          <a:noFill/>
          <a:ln>
            <a:noFill/>
          </a:ln>
        </p:spPr>
      </p:pic>
      <p:sp>
        <p:nvSpPr>
          <p:cNvPr id="3" name="Title 2">
            <a:extLst>
              <a:ext uri="{FF2B5EF4-FFF2-40B4-BE49-F238E27FC236}">
                <a16:creationId xmlns:a16="http://schemas.microsoft.com/office/drawing/2014/main" id="{0C6FC455-E129-C72A-3509-03BAFF97A196}"/>
              </a:ext>
            </a:extLst>
          </p:cNvPr>
          <p:cNvSpPr>
            <a:spLocks noGrp="1"/>
          </p:cNvSpPr>
          <p:nvPr>
            <p:ph type="title"/>
          </p:nvPr>
        </p:nvSpPr>
        <p:spPr/>
        <p:txBody>
          <a:bodyPr/>
          <a:lstStyle/>
          <a:p>
            <a:r>
              <a:rPr lang="en-GB" dirty="0"/>
              <a:t>Solar Panels</a:t>
            </a:r>
          </a:p>
        </p:txBody>
      </p:sp>
    </p:spTree>
    <p:extLst>
      <p:ext uri="{BB962C8B-B14F-4D97-AF65-F5344CB8AC3E}">
        <p14:creationId xmlns:p14="http://schemas.microsoft.com/office/powerpoint/2010/main" val="27135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6401-65FB-69DF-AD3F-838DFCAD9A8F}"/>
              </a:ext>
            </a:extLst>
          </p:cNvPr>
          <p:cNvSpPr>
            <a:spLocks noGrp="1"/>
          </p:cNvSpPr>
          <p:nvPr>
            <p:ph type="title"/>
          </p:nvPr>
        </p:nvSpPr>
        <p:spPr/>
        <p:txBody>
          <a:bodyPr/>
          <a:lstStyle/>
          <a:p>
            <a:r>
              <a:rPr lang="en-GB" b="1" dirty="0"/>
              <a:t>Main Pollutants of concern </a:t>
            </a:r>
            <a:r>
              <a:rPr lang="en-GB" b="1" dirty="0" err="1"/>
              <a:t>cont</a:t>
            </a:r>
            <a:r>
              <a:rPr lang="en-GB" b="1" dirty="0"/>
              <a:t>…</a:t>
            </a:r>
          </a:p>
        </p:txBody>
      </p:sp>
      <p:sp>
        <p:nvSpPr>
          <p:cNvPr id="3" name="Content Placeholder 2">
            <a:extLst>
              <a:ext uri="{FF2B5EF4-FFF2-40B4-BE49-F238E27FC236}">
                <a16:creationId xmlns:a16="http://schemas.microsoft.com/office/drawing/2014/main" id="{6C8570F6-9072-F174-84F7-6F5DC39DB78B}"/>
              </a:ext>
            </a:extLst>
          </p:cNvPr>
          <p:cNvSpPr>
            <a:spLocks noGrp="1"/>
          </p:cNvSpPr>
          <p:nvPr>
            <p:ph idx="1"/>
          </p:nvPr>
        </p:nvSpPr>
        <p:spPr/>
        <p:txBody>
          <a:bodyPr/>
          <a:lstStyle/>
          <a:p>
            <a:pPr>
              <a:lnSpc>
                <a:spcPct val="107000"/>
              </a:lnSpc>
              <a:spcAft>
                <a:spcPts val="800"/>
              </a:spcAft>
            </a:pPr>
            <a:r>
              <a:rPr lang="en-GB" sz="2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Carbon dioxide</a:t>
            </a:r>
            <a:r>
              <a:rPr lang="en-GB" sz="2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 released whenever fossil fuels or wood is combusted. Not harmful to health but it is a greenhouse gas that causes global warming.  Global warming can have local impacts.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28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Methane </a:t>
            </a:r>
            <a:r>
              <a:rPr lang="en-GB" sz="28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 mainly released when something that contains carbon is decomposed or consumed.  It is a potent greenhouse gas.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6437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A7A06-771F-B300-7DB3-25FB989D6355}"/>
              </a:ext>
            </a:extLst>
          </p:cNvPr>
          <p:cNvSpPr txBox="1"/>
          <p:nvPr/>
        </p:nvSpPr>
        <p:spPr>
          <a:xfrm>
            <a:off x="557048" y="541677"/>
            <a:ext cx="11077904" cy="1200329"/>
          </a:xfrm>
          <a:prstGeom prst="rect">
            <a:avLst/>
          </a:prstGeom>
          <a:noFill/>
        </p:spPr>
        <p:txBody>
          <a:bodyPr wrap="square" rtlCol="0">
            <a:spAutoFit/>
          </a:bodyPr>
          <a:lstStyle/>
          <a:p>
            <a:r>
              <a:rPr lang="en-GB" sz="3600" dirty="0"/>
              <a:t>Earth’s atmosphere is composed of about 78% nitrogen, 21% oxygen, and 1% other gases</a:t>
            </a:r>
          </a:p>
        </p:txBody>
      </p:sp>
      <p:graphicFrame>
        <p:nvGraphicFramePr>
          <p:cNvPr id="6" name="Chart 5">
            <a:extLst>
              <a:ext uri="{FF2B5EF4-FFF2-40B4-BE49-F238E27FC236}">
                <a16:creationId xmlns:a16="http://schemas.microsoft.com/office/drawing/2014/main" id="{4EA31291-C6E5-C425-C264-F9F92865C82C}"/>
              </a:ext>
            </a:extLst>
          </p:cNvPr>
          <p:cNvGraphicFramePr/>
          <p:nvPr/>
        </p:nvGraphicFramePr>
        <p:xfrm>
          <a:off x="557049" y="1828800"/>
          <a:ext cx="6463861" cy="4309533"/>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A pizza with a slice cut&#10;&#10;Description automatically generated">
            <a:extLst>
              <a:ext uri="{FF2B5EF4-FFF2-40B4-BE49-F238E27FC236}">
                <a16:creationId xmlns:a16="http://schemas.microsoft.com/office/drawing/2014/main" id="{E929D0B6-3143-0397-2015-28981AE907C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14004346">
            <a:off x="7532404" y="1656726"/>
            <a:ext cx="3884580" cy="3884580"/>
          </a:xfrm>
          <a:prstGeom prst="rect">
            <a:avLst/>
          </a:prstGeom>
        </p:spPr>
      </p:pic>
      <p:pic>
        <p:nvPicPr>
          <p:cNvPr id="3" name="Picture 2">
            <a:extLst>
              <a:ext uri="{FF2B5EF4-FFF2-40B4-BE49-F238E27FC236}">
                <a16:creationId xmlns:a16="http://schemas.microsoft.com/office/drawing/2014/main" id="{868B5CF1-C9CC-265E-AF95-27D944550004}"/>
              </a:ext>
            </a:extLst>
          </p:cNvPr>
          <p:cNvPicPr>
            <a:picLocks noChangeAspect="1"/>
          </p:cNvPicPr>
          <p:nvPr/>
        </p:nvPicPr>
        <p:blipFill>
          <a:blip r:embed="rId5"/>
          <a:stretch>
            <a:fillRect/>
          </a:stretch>
        </p:blipFill>
        <p:spPr>
          <a:xfrm>
            <a:off x="867891" y="1742006"/>
            <a:ext cx="6468417" cy="4310246"/>
          </a:xfrm>
          <a:prstGeom prst="rect">
            <a:avLst/>
          </a:prstGeom>
        </p:spPr>
      </p:pic>
    </p:spTree>
    <p:extLst>
      <p:ext uri="{BB962C8B-B14F-4D97-AF65-F5344CB8AC3E}">
        <p14:creationId xmlns:p14="http://schemas.microsoft.com/office/powerpoint/2010/main" val="423763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A7A06-771F-B300-7DB3-25FB989D6355}"/>
              </a:ext>
            </a:extLst>
          </p:cNvPr>
          <p:cNvSpPr txBox="1"/>
          <p:nvPr/>
        </p:nvSpPr>
        <p:spPr>
          <a:xfrm>
            <a:off x="557048" y="541677"/>
            <a:ext cx="11077904" cy="1323439"/>
          </a:xfrm>
          <a:prstGeom prst="rect">
            <a:avLst/>
          </a:prstGeom>
          <a:noFill/>
        </p:spPr>
        <p:txBody>
          <a:bodyPr wrap="square" rtlCol="0">
            <a:spAutoFit/>
          </a:bodyPr>
          <a:lstStyle/>
          <a:p>
            <a:r>
              <a:rPr lang="en-GB" sz="8000" b="1" dirty="0"/>
              <a:t>Yes, No or Unsure?</a:t>
            </a:r>
          </a:p>
        </p:txBody>
      </p:sp>
      <p:graphicFrame>
        <p:nvGraphicFramePr>
          <p:cNvPr id="6" name="Chart 5">
            <a:extLst>
              <a:ext uri="{FF2B5EF4-FFF2-40B4-BE49-F238E27FC236}">
                <a16:creationId xmlns:a16="http://schemas.microsoft.com/office/drawing/2014/main" id="{4EA31291-C6E5-C425-C264-F9F92865C82C}"/>
              </a:ext>
            </a:extLst>
          </p:cNvPr>
          <p:cNvGraphicFramePr/>
          <p:nvPr/>
        </p:nvGraphicFramePr>
        <p:xfrm>
          <a:off x="557049" y="1828800"/>
          <a:ext cx="6463861" cy="4309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9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rkshire Have So Much Toxic Waste ...">
            <a:extLst>
              <a:ext uri="{FF2B5EF4-FFF2-40B4-BE49-F238E27FC236}">
                <a16:creationId xmlns:a16="http://schemas.microsoft.com/office/drawing/2014/main" id="{B30E0705-306A-58A7-8C8B-4A669CFC8A6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92400" y="1335785"/>
            <a:ext cx="6261100" cy="3850577"/>
          </a:xfrm>
          <a:prstGeom prst="rect">
            <a:avLst/>
          </a:prstGeom>
          <a:noFill/>
          <a:ln>
            <a:noFill/>
          </a:ln>
        </p:spPr>
      </p:pic>
      <p:sp>
        <p:nvSpPr>
          <p:cNvPr id="5" name="Title 4">
            <a:extLst>
              <a:ext uri="{FF2B5EF4-FFF2-40B4-BE49-F238E27FC236}">
                <a16:creationId xmlns:a16="http://schemas.microsoft.com/office/drawing/2014/main" id="{49E911A0-120F-DF2A-7EC7-6DC88A8ACE6C}"/>
              </a:ext>
            </a:extLst>
          </p:cNvPr>
          <p:cNvSpPr>
            <a:spLocks noGrp="1"/>
          </p:cNvSpPr>
          <p:nvPr>
            <p:ph type="title"/>
          </p:nvPr>
        </p:nvSpPr>
        <p:spPr>
          <a:xfrm>
            <a:off x="838200" y="346074"/>
            <a:ext cx="10515600" cy="1325563"/>
          </a:xfrm>
        </p:spPr>
        <p:txBody>
          <a:bodyPr/>
          <a:lstStyle/>
          <a:p>
            <a:r>
              <a:rPr lang="en-GB" sz="4400" b="1"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Landfill site (methane / particulate)</a:t>
            </a:r>
            <a:br>
              <a:rPr lang="en-GB" sz="44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4660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iry cattle - Wikipedia">
            <a:extLst>
              <a:ext uri="{FF2B5EF4-FFF2-40B4-BE49-F238E27FC236}">
                <a16:creationId xmlns:a16="http://schemas.microsoft.com/office/drawing/2014/main" id="{982224F5-B11A-F94B-7B50-3EA09C7CED4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0" y="1609725"/>
            <a:ext cx="5715000" cy="3638550"/>
          </a:xfrm>
          <a:prstGeom prst="rect">
            <a:avLst/>
          </a:prstGeom>
          <a:noFill/>
          <a:ln>
            <a:noFill/>
          </a:ln>
        </p:spPr>
      </p:pic>
      <p:sp>
        <p:nvSpPr>
          <p:cNvPr id="3" name="Title 2">
            <a:extLst>
              <a:ext uri="{FF2B5EF4-FFF2-40B4-BE49-F238E27FC236}">
                <a16:creationId xmlns:a16="http://schemas.microsoft.com/office/drawing/2014/main" id="{5C9DBFDB-315E-7726-F61E-F94E0D9FE8AF}"/>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Cow (methane / ammonia)</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102203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ngbird - Wikipedia">
            <a:extLst>
              <a:ext uri="{FF2B5EF4-FFF2-40B4-BE49-F238E27FC236}">
                <a16:creationId xmlns:a16="http://schemas.microsoft.com/office/drawing/2014/main" id="{5CB98F3E-ABAB-7194-0FB2-17114F1E95B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3737" y="1752600"/>
            <a:ext cx="5724525" cy="3352800"/>
          </a:xfrm>
          <a:prstGeom prst="rect">
            <a:avLst/>
          </a:prstGeom>
          <a:noFill/>
          <a:ln>
            <a:noFill/>
          </a:ln>
        </p:spPr>
      </p:pic>
      <p:sp>
        <p:nvSpPr>
          <p:cNvPr id="3" name="Title 2">
            <a:extLst>
              <a:ext uri="{FF2B5EF4-FFF2-40B4-BE49-F238E27FC236}">
                <a16:creationId xmlns:a16="http://schemas.microsoft.com/office/drawing/2014/main" id="{11A374B2-8312-968F-6F08-A678A9494484}"/>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Bird (not polluting)</a:t>
            </a: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Tree>
    <p:extLst>
      <p:ext uri="{BB962C8B-B14F-4D97-AF65-F5344CB8AC3E}">
        <p14:creationId xmlns:p14="http://schemas.microsoft.com/office/powerpoint/2010/main" val="377960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ttles lose steam against an office ...">
            <a:extLst>
              <a:ext uri="{FF2B5EF4-FFF2-40B4-BE49-F238E27FC236}">
                <a16:creationId xmlns:a16="http://schemas.microsoft.com/office/drawing/2014/main" id="{5AB1324E-C50C-A71E-5EB2-36D0319D4E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95637" y="1595438"/>
            <a:ext cx="5800725" cy="3667125"/>
          </a:xfrm>
          <a:prstGeom prst="rect">
            <a:avLst/>
          </a:prstGeom>
          <a:noFill/>
          <a:ln>
            <a:noFill/>
          </a:ln>
        </p:spPr>
      </p:pic>
      <p:sp>
        <p:nvSpPr>
          <p:cNvPr id="5" name="Title 4">
            <a:extLst>
              <a:ext uri="{FF2B5EF4-FFF2-40B4-BE49-F238E27FC236}">
                <a16:creationId xmlns:a16="http://schemas.microsoft.com/office/drawing/2014/main" id="{E43AF061-001F-E6ED-5000-D14944F27959}"/>
              </a:ext>
            </a:extLst>
          </p:cNvPr>
          <p:cNvSpPr>
            <a:spLocks noGrp="1"/>
          </p:cNvSpPr>
          <p:nvPr>
            <p:ph type="title"/>
          </p:nvPr>
        </p:nvSpPr>
        <p:spPr/>
        <p:txBody>
          <a:bodyPr/>
          <a:lstStyle/>
          <a:p>
            <a:r>
              <a:rPr lang="en-GB" sz="4400" dirty="0">
                <a:solidFill>
                  <a:srgbClr val="000000"/>
                </a:solidFill>
                <a:effectLst/>
                <a:latin typeface="Aptos" panose="020B0004020202020204" pitchFamily="34" charset="0"/>
                <a:ea typeface="Aptos" panose="020B0004020202020204" pitchFamily="34" charset="0"/>
                <a:cs typeface="Aptos" panose="020B0004020202020204" pitchFamily="34" charset="0"/>
              </a:rPr>
              <a:t>Boiling kettle (with steam) </a:t>
            </a:r>
            <a:endParaRPr lang="en-GB" dirty="0"/>
          </a:p>
        </p:txBody>
      </p:sp>
    </p:spTree>
    <p:extLst>
      <p:ext uri="{BB962C8B-B14F-4D97-AF65-F5344CB8AC3E}">
        <p14:creationId xmlns:p14="http://schemas.microsoft.com/office/powerpoint/2010/main" val="3747315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2418</Words>
  <Application>Microsoft Office PowerPoint</Application>
  <PresentationFormat>Widescreen</PresentationFormat>
  <Paragraphs>145</Paragraphs>
  <Slides>23</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Aptos Display</vt:lpstr>
      <vt:lpstr>Arial</vt:lpstr>
      <vt:lpstr>Calibri</vt:lpstr>
      <vt:lpstr>Symbol</vt:lpstr>
      <vt:lpstr>Office Theme</vt:lpstr>
      <vt:lpstr>Custom Design</vt:lpstr>
      <vt:lpstr>What Causes Pollution  Yes /No/Unsure</vt:lpstr>
      <vt:lpstr>Main Pollutants of Concern</vt:lpstr>
      <vt:lpstr>Main Pollutants of concern cont…</vt:lpstr>
      <vt:lpstr>PowerPoint Presentation</vt:lpstr>
      <vt:lpstr>PowerPoint Presentation</vt:lpstr>
      <vt:lpstr>Landfill site (methane / particulate) </vt:lpstr>
      <vt:lpstr>Cow (methane / ammonia) </vt:lpstr>
      <vt:lpstr>Bird (not polluting) </vt:lpstr>
      <vt:lpstr>Boiling kettle (with steam) </vt:lpstr>
      <vt:lpstr>Boat (with an engine) (nitrogen dioxide, particulate) </vt:lpstr>
      <vt:lpstr>Train (nitrogen dioxide)</vt:lpstr>
      <vt:lpstr>Car (nitrogen dioxide, particulate) </vt:lpstr>
      <vt:lpstr>Buses</vt:lpstr>
      <vt:lpstr>Electric Vehicles</vt:lpstr>
      <vt:lpstr>Lorries</vt:lpstr>
      <vt:lpstr>Power station  (nitrogen dioxide, particulate, sulphur dioxide) </vt:lpstr>
      <vt:lpstr>Wind Turbine </vt:lpstr>
      <vt:lpstr>Fireworks</vt:lpstr>
      <vt:lpstr>Cigarette or  vape (particulate) </vt:lpstr>
      <vt:lpstr>Bonfires</vt:lpstr>
      <vt:lpstr>Wood burning stoves </vt:lpstr>
      <vt:lpstr>Tractor ploughing a field </vt:lpstr>
      <vt:lpstr>Solar Panels</vt:lpstr>
    </vt:vector>
  </TitlesOfParts>
  <Company>City of Bradford 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Shafia Chowdhury</dc:creator>
  <cp:lastModifiedBy>Melanie Day</cp:lastModifiedBy>
  <cp:revision>14</cp:revision>
  <dcterms:created xsi:type="dcterms:W3CDTF">2024-07-12T08:18:39Z</dcterms:created>
  <dcterms:modified xsi:type="dcterms:W3CDTF">2024-09-11T14:28:43Z</dcterms:modified>
</cp:coreProperties>
</file>